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81" d="100"/>
          <a:sy n="81" d="100"/>
        </p:scale>
        <p:origin x="120" y="6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AFF9C49-9E82-4815-95F7-59C21AD7581E}"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202002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9C49-9E82-4815-95F7-59C21AD7581E}"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304888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9C49-9E82-4815-95F7-59C21AD7581E}"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2739260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9C49-9E82-4815-95F7-59C21AD7581E}"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4015688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FF9C49-9E82-4815-95F7-59C21AD7581E}"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5717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FF9C49-9E82-4815-95F7-59C21AD7581E}" type="datetimeFigureOut">
              <a:rPr lang="en-US" smtClean="0"/>
              <a:t>4/1/2021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482327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FF9C49-9E82-4815-95F7-59C21AD7581E}" type="datetimeFigureOut">
              <a:rPr lang="en-US" smtClean="0"/>
              <a:t>4/1/2021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341988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FF9C49-9E82-4815-95F7-59C21AD7581E}" type="datetimeFigureOut">
              <a:rPr lang="en-US" smtClean="0"/>
              <a:t>4/1/2021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270877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F9C49-9E82-4815-95F7-59C21AD7581E}" type="datetimeFigureOut">
              <a:rPr lang="en-US" smtClean="0"/>
              <a:t>4/1/2021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426163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FF9C49-9E82-4815-95F7-59C21AD7581E}" type="datetimeFigureOut">
              <a:rPr lang="en-US" smtClean="0"/>
              <a:t>4/1/2021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1926971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FF9C49-9E82-4815-95F7-59C21AD7581E}" type="datetimeFigureOut">
              <a:rPr lang="en-US" smtClean="0"/>
              <a:t>4/1/2021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4B13B-EB1F-4AA9-B1F6-82A13B4591DA}" type="slidenum">
              <a:rPr lang="en-US" smtClean="0"/>
              <a:t>‹#›</a:t>
            </a:fld>
            <a:endParaRPr lang="en-US"/>
          </a:p>
        </p:txBody>
      </p:sp>
    </p:spTree>
    <p:extLst>
      <p:ext uri="{BB962C8B-B14F-4D97-AF65-F5344CB8AC3E}">
        <p14:creationId xmlns:p14="http://schemas.microsoft.com/office/powerpoint/2010/main" val="256330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F9C49-9E82-4815-95F7-59C21AD7581E}" type="datetimeFigureOut">
              <a:rPr lang="en-US" smtClean="0"/>
              <a:t>4/1/2021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4B13B-EB1F-4AA9-B1F6-82A13B4591DA}" type="slidenum">
              <a:rPr lang="en-US" smtClean="0"/>
              <a:t>‹#›</a:t>
            </a:fld>
            <a:endParaRPr lang="en-US"/>
          </a:p>
        </p:txBody>
      </p:sp>
    </p:spTree>
    <p:extLst>
      <p:ext uri="{BB962C8B-B14F-4D97-AF65-F5344CB8AC3E}">
        <p14:creationId xmlns:p14="http://schemas.microsoft.com/office/powerpoint/2010/main" val="1050506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3E21CF6-7FE6-804F-9E13-2A4D5B8A5DEA}"/>
              </a:ext>
            </a:extLst>
          </p:cNvPr>
          <p:cNvGraphicFramePr>
            <a:graphicFrameLocks noGrp="1"/>
          </p:cNvGraphicFramePr>
          <p:nvPr>
            <p:extLst>
              <p:ext uri="{D42A27DB-BD31-4B8C-83A1-F6EECF244321}">
                <p14:modId xmlns:p14="http://schemas.microsoft.com/office/powerpoint/2010/main" val="2051126471"/>
              </p:ext>
            </p:extLst>
          </p:nvPr>
        </p:nvGraphicFramePr>
        <p:xfrm>
          <a:off x="286441" y="161134"/>
          <a:ext cx="11688896" cy="6511594"/>
        </p:xfrm>
        <a:graphic>
          <a:graphicData uri="http://schemas.openxmlformats.org/drawingml/2006/table">
            <a:tbl>
              <a:tblPr firstRow="1" bandRow="1">
                <a:tableStyleId>{2D5ABB26-0587-4C30-8999-92F81FD0307C}</a:tableStyleId>
              </a:tblPr>
              <a:tblGrid>
                <a:gridCol w="2925902">
                  <a:extLst>
                    <a:ext uri="{9D8B030D-6E8A-4147-A177-3AD203B41FA5}">
                      <a16:colId xmlns:a16="http://schemas.microsoft.com/office/drawing/2014/main" val="1242669362"/>
                    </a:ext>
                  </a:extLst>
                </a:gridCol>
                <a:gridCol w="8762994">
                  <a:extLst>
                    <a:ext uri="{9D8B030D-6E8A-4147-A177-3AD203B41FA5}">
                      <a16:colId xmlns:a16="http://schemas.microsoft.com/office/drawing/2014/main" val="196570415"/>
                    </a:ext>
                  </a:extLst>
                </a:gridCol>
              </a:tblGrid>
              <a:tr h="397909">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400" b="1" kern="1200" dirty="0">
                          <a:solidFill>
                            <a:schemeClr val="tx1"/>
                          </a:solidFill>
                          <a:effectLst/>
                          <a:latin typeface="+mn-lt"/>
                          <a:ea typeface="+mn-ea"/>
                          <a:cs typeface="+mn-cs"/>
                        </a:rPr>
                        <a:t>Effect of Dopant on Acetone Gas Sensing Properties of Sn</a:t>
                      </a:r>
                      <a:r>
                        <a:rPr lang="en-MY" sz="1400" b="1" kern="1200" baseline="-25000" dirty="0">
                          <a:solidFill>
                            <a:schemeClr val="tx1"/>
                          </a:solidFill>
                          <a:effectLst/>
                          <a:latin typeface="+mn-lt"/>
                          <a:ea typeface="+mn-ea"/>
                          <a:cs typeface="+mn-cs"/>
                        </a:rPr>
                        <a:t>2</a:t>
                      </a:r>
                      <a:r>
                        <a:rPr lang="en-MY" sz="1400" b="1" kern="1200" baseline="0" dirty="0">
                          <a:solidFill>
                            <a:schemeClr val="tx1"/>
                          </a:solidFill>
                          <a:effectLst/>
                          <a:latin typeface="+mn-lt"/>
                          <a:ea typeface="+mn-ea"/>
                          <a:cs typeface="+mn-cs"/>
                        </a:rPr>
                        <a:t>O </a:t>
                      </a:r>
                      <a:r>
                        <a:rPr lang="en-MY" sz="1400" b="1" kern="1200" dirty="0">
                          <a:solidFill>
                            <a:schemeClr val="tx1"/>
                          </a:solidFill>
                          <a:effectLst/>
                          <a:latin typeface="+mn-lt"/>
                          <a:ea typeface="+mn-ea"/>
                          <a:cs typeface="+mn-cs"/>
                        </a:rPr>
                        <a:t>Nanostructures</a:t>
                      </a:r>
                      <a:endParaRPr lang="en-MY" sz="14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999403">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MY" sz="1400" kern="1200" dirty="0">
                          <a:solidFill>
                            <a:schemeClr val="tx1"/>
                          </a:solidFill>
                          <a:effectLst/>
                          <a:latin typeface="+mn-lt"/>
                          <a:ea typeface="+mn-ea"/>
                          <a:cs typeface="+mn-cs"/>
                        </a:rPr>
                        <a:t>According to the World Health Organization (WHO), diabetes is among the top 10 causes of</a:t>
                      </a:r>
                    </a:p>
                    <a:p>
                      <a:r>
                        <a:rPr lang="en-MY" sz="1400" kern="1200" dirty="0">
                          <a:solidFill>
                            <a:schemeClr val="tx1"/>
                          </a:solidFill>
                          <a:effectLst/>
                          <a:latin typeface="+mn-lt"/>
                          <a:ea typeface="+mn-ea"/>
                          <a:cs typeface="+mn-cs"/>
                        </a:rPr>
                        <a:t>global death, killed 1.6 million people in 2016. At present, the detection methods used for these diseases are invasive and expensive. It has been reported that the exhaled breath of patients suffering from diabetes have a higher concentration of acetone gas. The acetone concentration in the breath from a healthy human body is lower than 0.9 ppm and it is higher than 1.8 ppm for a diabetic patient. So, it is of great significance to develop a highly sensitive and selective acetone gas sensor for non-invasive diagnosis of diabetes. N-type metal oxide semiconductors are suitable in sensing reducing gases. Among the large number of n-type metal oxides, SnO</a:t>
                      </a:r>
                      <a:r>
                        <a:rPr lang="en-MY" sz="1400" kern="1200" baseline="-25000" dirty="0">
                          <a:solidFill>
                            <a:schemeClr val="tx1"/>
                          </a:solidFill>
                          <a:effectLst/>
                          <a:latin typeface="+mn-lt"/>
                          <a:ea typeface="+mn-ea"/>
                          <a:cs typeface="+mn-cs"/>
                        </a:rPr>
                        <a:t>2</a:t>
                      </a:r>
                      <a:r>
                        <a:rPr lang="en-MY" sz="1400" kern="1200" dirty="0">
                          <a:solidFill>
                            <a:schemeClr val="tx1"/>
                          </a:solidFill>
                          <a:effectLst/>
                          <a:latin typeface="+mn-lt"/>
                          <a:ea typeface="+mn-ea"/>
                          <a:cs typeface="+mn-cs"/>
                        </a:rPr>
                        <a:t> is one of the most concerned gas sensing materials. </a:t>
                      </a:r>
                      <a:r>
                        <a:rPr lang="en-GB" sz="1400" kern="1200" dirty="0">
                          <a:solidFill>
                            <a:schemeClr val="tx1"/>
                          </a:solidFill>
                          <a:effectLst/>
                          <a:latin typeface="+mn-lt"/>
                          <a:ea typeface="+mn-ea"/>
                          <a:cs typeface="+mn-cs"/>
                        </a:rPr>
                        <a:t>However, gas sensors based on metal oxide semiconductors always operate at high temperature, which had high energy consumption, thus limiting the application of these sensing materials. </a:t>
                      </a:r>
                      <a:r>
                        <a:rPr lang="en-MY" sz="1400" kern="1200" dirty="0">
                          <a:solidFill>
                            <a:schemeClr val="tx1"/>
                          </a:solidFill>
                          <a:effectLst/>
                          <a:latin typeface="+mn-lt"/>
                          <a:ea typeface="+mn-ea"/>
                          <a:cs typeface="+mn-cs"/>
                        </a:rPr>
                        <a:t>The incorporation of different materials such as carbon based materials and conducting polymers with metal oxide semiconductors have attracted much attention for the construction of high-performance breath gas sensors due to the synergistic effect of two individual materials. In this project the effect of dopant of different kind of materials such as carbon based materials and conducting polymers on acetone gas sensing properties of SnO</a:t>
                      </a:r>
                      <a:r>
                        <a:rPr lang="en-MY" sz="1400" kern="1200" baseline="-25000" dirty="0">
                          <a:solidFill>
                            <a:schemeClr val="tx1"/>
                          </a:solidFill>
                          <a:effectLst/>
                          <a:latin typeface="+mn-lt"/>
                          <a:ea typeface="+mn-ea"/>
                          <a:cs typeface="+mn-cs"/>
                        </a:rPr>
                        <a:t>2</a:t>
                      </a:r>
                      <a:r>
                        <a:rPr lang="en-MY" sz="1400" kern="1200" dirty="0">
                          <a:solidFill>
                            <a:schemeClr val="tx1"/>
                          </a:solidFill>
                          <a:effectLst/>
                          <a:latin typeface="+mn-lt"/>
                          <a:ea typeface="+mn-ea"/>
                          <a:cs typeface="+mn-cs"/>
                        </a:rPr>
                        <a:t> nanostructures will be investigated. The morphological and structural properties of nanocomposite will be analysed by different characterization techniques such as FESEM, EDX, XRD, RAMAN and FTIR spectra.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879393">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200" noProof="0" dirty="0">
                          <a:latin typeface="Verdana" panose="020B0604030504040204" pitchFamily="34" charset="0"/>
                          <a:ea typeface="Verdana" panose="020B0604030504040204" pitchFamily="34" charset="0"/>
                          <a:cs typeface="Verdana" panose="020B0604030504040204" pitchFamily="34" charset="0"/>
                        </a:rPr>
                        <a:t>To</a:t>
                      </a:r>
                      <a:r>
                        <a:rPr lang="en-US" sz="1200" baseline="0" noProof="0" dirty="0">
                          <a:latin typeface="Verdana" panose="020B0604030504040204" pitchFamily="34" charset="0"/>
                          <a:ea typeface="Verdana" panose="020B0604030504040204" pitchFamily="34" charset="0"/>
                          <a:cs typeface="Verdana" panose="020B0604030504040204" pitchFamily="34" charset="0"/>
                        </a:rPr>
                        <a:t> synthesis nanocomposites based on SnO</a:t>
                      </a:r>
                      <a:r>
                        <a:rPr lang="en-US" sz="1200" baseline="-25000" noProof="0" dirty="0">
                          <a:latin typeface="Verdana" panose="020B0604030504040204" pitchFamily="34" charset="0"/>
                          <a:ea typeface="Verdana" panose="020B0604030504040204" pitchFamily="34" charset="0"/>
                          <a:cs typeface="Verdana" panose="020B0604030504040204" pitchFamily="34" charset="0"/>
                        </a:rPr>
                        <a:t>2</a:t>
                      </a:r>
                      <a:r>
                        <a:rPr lang="en-US" sz="1200" baseline="0" noProof="0" dirty="0">
                          <a:latin typeface="Verdana" panose="020B0604030504040204" pitchFamily="34" charset="0"/>
                          <a:ea typeface="Verdana" panose="020B0604030504040204" pitchFamily="34" charset="0"/>
                          <a:cs typeface="Verdana" panose="020B0604030504040204" pitchFamily="34" charset="0"/>
                        </a:rPr>
                        <a:t> nanostructures as a sensing material using hydrothermal method</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200" noProof="0" dirty="0">
                          <a:latin typeface="Verdana" panose="020B0604030504040204" pitchFamily="34" charset="0"/>
                          <a:ea typeface="Verdana" panose="020B0604030504040204" pitchFamily="34" charset="0"/>
                          <a:cs typeface="Verdana" panose="020B0604030504040204" pitchFamily="34" charset="0"/>
                        </a:rPr>
                        <a:t>To </a:t>
                      </a:r>
                      <a:r>
                        <a:rPr lang="en-US" sz="1200" baseline="0" noProof="0" dirty="0">
                          <a:latin typeface="Verdana" panose="020B0604030504040204" pitchFamily="34" charset="0"/>
                          <a:ea typeface="Verdana" panose="020B0604030504040204" pitchFamily="34" charset="0"/>
                          <a:cs typeface="Verdana" panose="020B0604030504040204" pitchFamily="34" charset="0"/>
                        </a:rPr>
                        <a:t>fabricate acetone gas sensor based on as-prepared nanocomposites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noProof="0" dirty="0">
                          <a:latin typeface="Verdana" panose="020B0604030504040204" pitchFamily="34" charset="0"/>
                          <a:ea typeface="Verdana" panose="020B0604030504040204" pitchFamily="34" charset="0"/>
                          <a:cs typeface="Verdana" panose="020B0604030504040204" pitchFamily="34" charset="0"/>
                        </a:rPr>
                        <a:t>To investigate the effect of dopant of different kind of materials such as carbon based materials and conducting polymers on acetone gas sensing properties of SnO</a:t>
                      </a:r>
                      <a:r>
                        <a:rPr lang="en-US" sz="1200" baseline="-25000" noProof="0" dirty="0">
                          <a:latin typeface="Verdana" panose="020B0604030504040204" pitchFamily="34" charset="0"/>
                          <a:ea typeface="Verdana" panose="020B0604030504040204" pitchFamily="34" charset="0"/>
                          <a:cs typeface="Verdana" panose="020B0604030504040204" pitchFamily="34" charset="0"/>
                        </a:rPr>
                        <a:t>2</a:t>
                      </a:r>
                      <a:r>
                        <a:rPr lang="en-US" sz="1200" baseline="0" noProof="0" dirty="0">
                          <a:latin typeface="Verdana" panose="020B0604030504040204" pitchFamily="34" charset="0"/>
                          <a:ea typeface="Verdana" panose="020B0604030504040204" pitchFamily="34" charset="0"/>
                          <a:cs typeface="Verdana" panose="020B0604030504040204" pitchFamily="34" charset="0"/>
                        </a:rPr>
                        <a:t> nanostructures</a:t>
                      </a:r>
                      <a:endParaRPr lang="en-US" sz="12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474013"/>
                  </a:ext>
                </a:extLst>
              </a:tr>
              <a:tr h="474873">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Equipment</a:t>
                      </a:r>
                      <a:r>
                        <a:rPr lang="en-US" sz="14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4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200" noProof="0" dirty="0">
                          <a:latin typeface="Verdana" panose="020B0604030504040204" pitchFamily="34" charset="0"/>
                          <a:ea typeface="Verdana" panose="020B0604030504040204" pitchFamily="34" charset="0"/>
                          <a:cs typeface="Verdana" panose="020B0604030504040204" pitchFamily="34" charset="0"/>
                        </a:rPr>
                        <a:t>Gas sensing setup, FESEM, EDX, XRD, RAMAN and FTIR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34003"/>
                  </a:ext>
                </a:extLst>
              </a:tr>
              <a:tr h="3066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200" noProof="0" dirty="0">
                          <a:latin typeface="Verdana" panose="020B0604030504040204" pitchFamily="34" charset="0"/>
                          <a:ea typeface="Verdana" panose="020B0604030504040204" pitchFamily="34" charset="0"/>
                          <a:cs typeface="Verdana" panose="020B0604030504040204" pitchFamily="34" charset="0"/>
                        </a:rPr>
                        <a:t>Microsoft excel, Origin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33410"/>
                  </a:ext>
                </a:extLst>
              </a:tr>
              <a:tr h="424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300" b="1" spc="-50" baseline="0" dirty="0">
                          <a:latin typeface="Verdana" panose="020B0604030504040204" pitchFamily="34" charset="0"/>
                          <a:ea typeface="Verdana" panose="020B0604030504040204" pitchFamily="34" charset="0"/>
                          <a:cs typeface="Verdana" panose="020B0604030504040204" pitchFamily="34" charset="0"/>
                        </a:rPr>
                        <a:t> </a:t>
                      </a:r>
                      <a:r>
                        <a:rPr lang="en-US" sz="12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noProof="0" dirty="0">
                          <a:latin typeface="Verdana" panose="020B0604030504040204" pitchFamily="34" charset="0"/>
                          <a:ea typeface="Verdana" panose="020B0604030504040204" pitchFamily="34" charset="0"/>
                          <a:cs typeface="Verdana" panose="020B0604030504040204" pitchFamily="34" charset="0"/>
                        </a:rPr>
                        <a:t>Prof. Dr. A. S. M. A. Haseeb (Mechanical)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4025388"/>
                  </a:ext>
                </a:extLst>
              </a:tr>
              <a:tr h="2749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200" noProof="0" dirty="0">
                          <a:latin typeface="Verdana" panose="020B0604030504040204" pitchFamily="34" charset="0"/>
                          <a:ea typeface="Verdana" panose="020B0604030504040204" pitchFamily="34" charset="0"/>
                          <a:cs typeface="Verdana" panose="020B0604030504040204" pitchFamily="34" charset="0"/>
                        </a:rPr>
                        <a:t>Master of Engineering (Materials/Mechanical)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4617686"/>
                  </a:ext>
                </a:extLst>
              </a:tr>
              <a:tr h="274926">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200" noProof="0" dirty="0">
                          <a:latin typeface="Verdana" panose="020B0604030504040204" pitchFamily="34" charset="0"/>
                          <a:ea typeface="Verdana" panose="020B0604030504040204" pitchFamily="34" charset="0"/>
                          <a:cs typeface="Verdana" panose="020B0604030504040204" pitchFamily="34" charset="0"/>
                        </a:rPr>
                        <a:t>Maximum</a:t>
                      </a:r>
                      <a:r>
                        <a:rPr lang="en-US" sz="12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2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1817560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34F7E95-3577-FF46-AEC6-4320D950D973}"/>
              </a:ext>
            </a:extLst>
          </p:cNvPr>
          <p:cNvGraphicFramePr>
            <a:graphicFrameLocks noGrp="1"/>
          </p:cNvGraphicFramePr>
          <p:nvPr>
            <p:extLst>
              <p:ext uri="{D42A27DB-BD31-4B8C-83A1-F6EECF244321}">
                <p14:modId xmlns:p14="http://schemas.microsoft.com/office/powerpoint/2010/main" val="4227938359"/>
              </p:ext>
            </p:extLst>
          </p:nvPr>
        </p:nvGraphicFramePr>
        <p:xfrm>
          <a:off x="319312" y="111516"/>
          <a:ext cx="11538859" cy="6271874"/>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536554">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defTabSz="914400" rtl="0" eaLnBrk="1" latinLnBrk="0" hangingPunct="1">
                        <a:buFont typeface="+mj-lt"/>
                        <a:buNone/>
                      </a:pPr>
                      <a:r>
                        <a:rPr lang="en-GB" sz="1400" kern="1200" dirty="0">
                          <a:solidFill>
                            <a:schemeClr val="tx1"/>
                          </a:solidFill>
                          <a:latin typeface="Verdana" panose="020B0604030504040204" pitchFamily="34" charset="0"/>
                          <a:ea typeface="Verdana" panose="020B0604030504040204" pitchFamily="34" charset="0"/>
                          <a:cs typeface="+mn-cs"/>
                        </a:rPr>
                        <a:t>Mechanical performance of advanced multicomponent</a:t>
                      </a:r>
                      <a:r>
                        <a:rPr lang="en-MY" sz="1400" kern="1200" dirty="0">
                          <a:solidFill>
                            <a:schemeClr val="tx1"/>
                          </a:solidFill>
                          <a:latin typeface="Verdana" panose="020B0604030504040204" pitchFamily="34" charset="0"/>
                          <a:ea typeface="Verdana" panose="020B0604030504040204" pitchFamily="34" charset="0"/>
                          <a:cs typeface="+mn-cs"/>
                        </a:rPr>
                        <a:t> solder alloy for </a:t>
                      </a:r>
                      <a:r>
                        <a:rPr lang="en-MY" sz="1400" kern="1200">
                          <a:solidFill>
                            <a:schemeClr val="tx1"/>
                          </a:solidFill>
                          <a:latin typeface="Verdana" panose="020B0604030504040204" pitchFamily="34" charset="0"/>
                          <a:ea typeface="Verdana" panose="020B0604030504040204" pitchFamily="34" charset="0"/>
                          <a:cs typeface="+mn-cs"/>
                        </a:rPr>
                        <a:t>electronic packages</a:t>
                      </a:r>
                      <a:endParaRPr lang="en-US" sz="140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l" defTabSz="914400" rtl="0" eaLnBrk="1" latinLnBrk="0" hangingPunct="1">
                        <a:buFont typeface="+mj-lt"/>
                        <a:buNone/>
                      </a:pPr>
                      <a:r>
                        <a:rPr lang="en-GB" sz="1400" kern="1200" dirty="0">
                          <a:solidFill>
                            <a:schemeClr val="tx1"/>
                          </a:solidFill>
                          <a:latin typeface="Verdana" panose="020B0604030504040204" pitchFamily="34" charset="0"/>
                          <a:ea typeface="Verdana" panose="020B0604030504040204" pitchFamily="34" charset="0"/>
                          <a:cs typeface="+mn-cs"/>
                        </a:rPr>
                        <a:t>An innovative solder alloy was created recently by adding different elements Sn/Ag/Bi/Sb/Cu/Ni-X in certain percentage. This novel solder material lacks scientific data and requires a lot of characterization work to justify the reliability of it. As compared to the conventional Sn/Ag/Cu solders, the life time in thermal cycling test was longer in industrial report. However, tensile test of dog bone shape sample of this sample under thermal aging condition according to JEDEC standard was not studied. In this research, the newly created solder will be aged under different temperature and duration, then tensile tests under different strain rates will be conducted and the fracture surfaces would be observed and analysed. Besides, microstructures of the solder cross section with different test condition will be observed and hardness will be checked under micro indentation. In the end, characterization and reliability of this solder will be summarized.</a:t>
                      </a:r>
                      <a:endParaRPr lang="en-US" sz="140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400" noProof="0" dirty="0">
                          <a:latin typeface="Verdana" panose="020B0604030504040204" pitchFamily="34" charset="0"/>
                          <a:ea typeface="Verdana" panose="020B0604030504040204" pitchFamily="34" charset="0"/>
                          <a:cs typeface="Verdana" panose="020B0604030504040204" pitchFamily="34" charset="0"/>
                        </a:rPr>
                        <a:t>To</a:t>
                      </a:r>
                      <a:r>
                        <a:rPr lang="en-US" sz="1400" baseline="0" noProof="0" dirty="0">
                          <a:latin typeface="Verdana" panose="020B0604030504040204" pitchFamily="34" charset="0"/>
                          <a:ea typeface="Verdana" panose="020B0604030504040204" pitchFamily="34" charset="0"/>
                          <a:cs typeface="Verdana" panose="020B0604030504040204" pitchFamily="34" charset="0"/>
                        </a:rPr>
                        <a:t> test the mechanical properties of a new solder alloy with thermal aging.</a:t>
                      </a:r>
                      <a:r>
                        <a:rPr lang="en-US" sz="1400" noProof="0" dirty="0">
                          <a:latin typeface="Verdana" panose="020B0604030504040204" pitchFamily="34" charset="0"/>
                          <a:ea typeface="Verdana" panose="020B0604030504040204" pitchFamily="34" charset="0"/>
                          <a:cs typeface="Verdana" panose="020B0604030504040204" pitchFamily="34" charset="0"/>
                        </a:rPr>
                        <a:t> </a:t>
                      </a:r>
                    </a:p>
                    <a:p>
                      <a:pPr marL="342900" indent="-342900">
                        <a:buFont typeface="+mj-lt"/>
                        <a:buAutoNum type="arabicPeriod"/>
                      </a:pPr>
                      <a:r>
                        <a:rPr lang="en-US" sz="1400" noProof="0" dirty="0">
                          <a:latin typeface="Verdana" panose="020B0604030504040204" pitchFamily="34" charset="0"/>
                          <a:ea typeface="Verdana" panose="020B0604030504040204" pitchFamily="34" charset="0"/>
                          <a:cs typeface="Verdana" panose="020B0604030504040204" pitchFamily="34" charset="0"/>
                        </a:rPr>
                        <a:t>To</a:t>
                      </a:r>
                      <a:r>
                        <a:rPr lang="en-US" sz="1400" baseline="0" noProof="0" dirty="0">
                          <a:latin typeface="Verdana" panose="020B0604030504040204" pitchFamily="34" charset="0"/>
                          <a:ea typeface="Verdana" panose="020B0604030504040204" pitchFamily="34" charset="0"/>
                          <a:cs typeface="Verdana" panose="020B0604030504040204" pitchFamily="34" charset="0"/>
                        </a:rPr>
                        <a:t> observe the microstructure changing of the solder cross section with different test conditions.</a:t>
                      </a:r>
                    </a:p>
                    <a:p>
                      <a:pPr marL="342900" indent="-342900">
                        <a:buFont typeface="+mj-lt"/>
                        <a:buAutoNum type="arabicPeriod"/>
                      </a:pPr>
                      <a:r>
                        <a:rPr lang="en-US" sz="1400" baseline="0" noProof="0" dirty="0">
                          <a:latin typeface="Verdana" panose="020B0604030504040204" pitchFamily="34" charset="0"/>
                          <a:ea typeface="Verdana" panose="020B0604030504040204" pitchFamily="34" charset="0"/>
                          <a:cs typeface="Verdana" panose="020B0604030504040204" pitchFamily="34" charset="0"/>
                        </a:rPr>
                        <a:t>To create a numerical model to predict the relationship between aging and mechanical properties of this new solder alloy.</a:t>
                      </a:r>
                      <a:endParaRPr lang="en-US" sz="14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Equipment</a:t>
                      </a:r>
                      <a:r>
                        <a:rPr lang="en-US" sz="14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4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400" noProof="0" dirty="0">
                          <a:latin typeface="Verdana" panose="020B0604030504040204" pitchFamily="34" charset="0"/>
                          <a:ea typeface="Verdana" panose="020B0604030504040204" pitchFamily="34" charset="0"/>
                          <a:cs typeface="Verdana" panose="020B0604030504040204" pitchFamily="34" charset="0"/>
                        </a:rPr>
                        <a:t>Temperature chamber, Tensile test machine, </a:t>
                      </a:r>
                      <a:r>
                        <a:rPr lang="en-US" sz="1400" noProof="0" dirty="0" err="1">
                          <a:latin typeface="Verdana" panose="020B0604030504040204" pitchFamily="34" charset="0"/>
                          <a:ea typeface="Verdana" panose="020B0604030504040204" pitchFamily="34" charset="0"/>
                          <a:cs typeface="Verdana" panose="020B0604030504040204" pitchFamily="34" charset="0"/>
                        </a:rPr>
                        <a:t>FeSEM</a:t>
                      </a:r>
                      <a:r>
                        <a:rPr lang="en-US" sz="1400" noProof="0" dirty="0">
                          <a:latin typeface="Verdana" panose="020B0604030504040204" pitchFamily="34" charset="0"/>
                          <a:ea typeface="Verdana" panose="020B0604030504040204" pitchFamily="34" charset="0"/>
                          <a:cs typeface="Verdana" panose="020B0604030504040204" pitchFamily="34" charset="0"/>
                        </a:rPr>
                        <a:t>, EDX, TEM, XRD, Grinding and polishing machine, Micro indentation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400" noProof="0" dirty="0">
                          <a:latin typeface="Verdana" panose="020B0604030504040204" pitchFamily="34" charset="0"/>
                          <a:ea typeface="Verdana" panose="020B0604030504040204" pitchFamily="34" charset="0"/>
                          <a:cs typeface="Verdana" panose="020B0604030504040204" pitchFamily="34" charset="0"/>
                        </a:rPr>
                        <a:t>ANSYS Workbench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spc="-50" baseline="0" dirty="0">
                          <a:latin typeface="Verdana" panose="020B0604030504040204" pitchFamily="34" charset="0"/>
                          <a:ea typeface="Verdana" panose="020B0604030504040204" pitchFamily="34" charset="0"/>
                          <a:cs typeface="Verdana" panose="020B0604030504040204" pitchFamily="34" charset="0"/>
                        </a:rPr>
                        <a:t>Supervisor (Department):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400" noProof="0" dirty="0">
                          <a:latin typeface="Verdana" panose="020B0604030504040204" pitchFamily="34" charset="0"/>
                          <a:ea typeface="Verdana" panose="020B0604030504040204" pitchFamily="34" charset="0"/>
                          <a:cs typeface="Verdana" panose="020B0604030504040204" pitchFamily="34" charset="0"/>
                        </a:rPr>
                        <a:t>Prof. A. S. M. A. </a:t>
                      </a:r>
                      <a:r>
                        <a:rPr lang="en-US" sz="1400" noProof="0" dirty="0" err="1">
                          <a:latin typeface="Verdana" panose="020B0604030504040204" pitchFamily="34" charset="0"/>
                          <a:ea typeface="Verdana" panose="020B0604030504040204" pitchFamily="34" charset="0"/>
                          <a:cs typeface="Verdana" panose="020B0604030504040204" pitchFamily="34" charset="0"/>
                        </a:rPr>
                        <a:t>Haseeb</a:t>
                      </a:r>
                      <a:r>
                        <a:rPr lang="en-US" sz="1400" noProof="0" dirty="0">
                          <a:latin typeface="Verdana" panose="020B0604030504040204" pitchFamily="34" charset="0"/>
                          <a:ea typeface="Verdana" panose="020B0604030504040204" pitchFamily="34" charset="0"/>
                          <a:cs typeface="Verdana" panose="020B0604030504040204" pitchFamily="34" charset="0"/>
                        </a:rPr>
                        <a:t> (Mechanical)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400" noProof="0" dirty="0">
                          <a:latin typeface="Verdana" panose="020B0604030504040204" pitchFamily="34" charset="0"/>
                          <a:ea typeface="Verdana" panose="020B0604030504040204" pitchFamily="34" charset="0"/>
                          <a:cs typeface="Verdana" panose="020B0604030504040204" pitchFamily="34" charset="0"/>
                        </a:rPr>
                        <a:t>Master of Material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4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400" noProof="0" dirty="0">
                          <a:latin typeface="Verdana" panose="020B0604030504040204" pitchFamily="34" charset="0"/>
                          <a:ea typeface="Verdana" panose="020B0604030504040204" pitchFamily="34" charset="0"/>
                          <a:cs typeface="Verdana" panose="020B0604030504040204" pitchFamily="34" charset="0"/>
                        </a:rPr>
                        <a:t>Maximum</a:t>
                      </a:r>
                      <a:r>
                        <a:rPr lang="en-US" sz="14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4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136782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2DAA2C-7247-F04A-9F97-BEA695782D8C}"/>
              </a:ext>
            </a:extLst>
          </p:cNvPr>
          <p:cNvGraphicFramePr>
            <a:graphicFrameLocks noGrp="1"/>
          </p:cNvGraphicFramePr>
          <p:nvPr>
            <p:extLst>
              <p:ext uri="{D42A27DB-BD31-4B8C-83A1-F6EECF244321}">
                <p14:modId xmlns:p14="http://schemas.microsoft.com/office/powerpoint/2010/main" val="3330131194"/>
              </p:ext>
            </p:extLst>
          </p:nvPr>
        </p:nvGraphicFramePr>
        <p:xfrm>
          <a:off x="319312" y="111516"/>
          <a:ext cx="11538859" cy="6599162"/>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65919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Effects of temperature in electrochemical migration of tin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r>
                        <a:rPr lang="en-US" sz="1600" noProof="0" dirty="0">
                          <a:latin typeface="Verdana" panose="020B0604030504040204" pitchFamily="34" charset="0"/>
                          <a:ea typeface="Verdana" panose="020B0604030504040204" pitchFamily="34" charset="0"/>
                          <a:cs typeface="Verdana" panose="020B0604030504040204" pitchFamily="34" charset="0"/>
                        </a:rPr>
                        <a:t>As the pitch size in electronic packages decreases due to miniaturization, problems related to electrochemical migration (ECM) become a serious reliability concern. ECM is an electrochemical reaction that occurs in presence of electrolyte and bias voltage, causing metallic components to dissolve at the anode and redeposit at the cathode in the form of dendrites leading to short circuit failure. Electronic devices are subjected to a wide range of temperatures during service. This work investigates ECM process of tin at different temperatures (27°C – 90°C). The effects of temperature on the mean time to failure and the mechanism of ECM will be investigated. The model which describes the relation between the time to failure (TTF) of ECM and the environmental temperature will be established. The characterizations of the products of ECM include FESEM/ EDX.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 study the effects of varying temperature on ECM of tin</a:t>
                      </a:r>
                    </a:p>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 establish model which describes the relation between the time to failure (TTF) of ECM and the environmental temperature</a:t>
                      </a:r>
                    </a:p>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 identify the products of ECM of tin at different temperatures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Semiconductor Characterization System(SCS); FESEM/ EDX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err="1">
                          <a:latin typeface="Verdana" panose="020B0604030504040204" pitchFamily="34" charset="0"/>
                          <a:ea typeface="Verdana" panose="020B0604030504040204" pitchFamily="34" charset="0"/>
                          <a:cs typeface="Verdana" panose="020B0604030504040204" pitchFamily="34" charset="0"/>
                        </a:rPr>
                        <a:t>Kiethley</a:t>
                      </a:r>
                      <a:r>
                        <a:rPr lang="en-US" sz="1600" noProof="0" dirty="0">
                          <a:latin typeface="Verdana" panose="020B0604030504040204" pitchFamily="34" charset="0"/>
                          <a:ea typeface="Verdana" panose="020B0604030504040204" pitchFamily="34" charset="0"/>
                          <a:cs typeface="Verdana" panose="020B0604030504040204" pitchFamily="34" charset="0"/>
                        </a:rPr>
                        <a:t> Interactive Test Environment (KITE); ANSYS; IC Measure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Prof. Dr. A. S. M. A. Haseeb (Mechanical)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Master of Engineering (Mechanical/Materials)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Maximum</a:t>
                      </a:r>
                      <a:r>
                        <a:rPr lang="en-US" sz="16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2799370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5CA8E5DF-BC94-7F4D-8A86-529147060EDC}"/>
              </a:ext>
            </a:extLst>
          </p:cNvPr>
          <p:cNvGraphicFramePr>
            <a:graphicFrameLocks noGrp="1"/>
          </p:cNvGraphicFramePr>
          <p:nvPr>
            <p:extLst>
              <p:ext uri="{D42A27DB-BD31-4B8C-83A1-F6EECF244321}">
                <p14:modId xmlns:p14="http://schemas.microsoft.com/office/powerpoint/2010/main" val="1798936425"/>
              </p:ext>
            </p:extLst>
          </p:nvPr>
        </p:nvGraphicFramePr>
        <p:xfrm>
          <a:off x="319312" y="111516"/>
          <a:ext cx="11538859" cy="6301168"/>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52665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In-situ study of electrochemical migration of tin in presence of contaminants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As the pitch size in electronic packages decreases due to miniaturization, problems related to electrochemical migration (ECM) become a serious reliability concern. ECM is an electrochemical reaction that occurs in presence of electrolyte and bias voltage, causing metallic components to dissolve at the anode and redeposit at the cathode in the form of dendrites leading to short circuit failure. Contaminants originating from manufacturing process steps, flux residue and environment can accelerate the process. This work investigates ECM process of tin (Sn) in the presence of different contaminants, for example sulphates and glutaric acid by water drop test (WDT). The effects of different contaminants on the mean time </a:t>
                      </a:r>
                      <a:r>
                        <a:rPr lang="en-US" sz="1600" noProof="0">
                          <a:latin typeface="Verdana" panose="020B0604030504040204" pitchFamily="34" charset="0"/>
                          <a:ea typeface="Verdana" panose="020B0604030504040204" pitchFamily="34" charset="0"/>
                          <a:cs typeface="Verdana" panose="020B0604030504040204" pitchFamily="34" charset="0"/>
                        </a:rPr>
                        <a:t>to failure (</a:t>
                      </a:r>
                      <a:r>
                        <a:rPr lang="en-US" sz="1600" noProof="0" dirty="0">
                          <a:latin typeface="Verdana" panose="020B0604030504040204" pitchFamily="34" charset="0"/>
                          <a:ea typeface="Verdana" panose="020B0604030504040204" pitchFamily="34" charset="0"/>
                          <a:cs typeface="Verdana" panose="020B0604030504040204" pitchFamily="34" charset="0"/>
                        </a:rPr>
                        <a:t>MTTF) and the mechanism of ECM will be investigated.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a:t>
                      </a:r>
                      <a:r>
                        <a:rPr lang="en-US" sz="1600" baseline="0" noProof="0" dirty="0">
                          <a:latin typeface="Verdana" panose="020B0604030504040204" pitchFamily="34" charset="0"/>
                          <a:ea typeface="Verdana" panose="020B0604030504040204" pitchFamily="34" charset="0"/>
                          <a:cs typeface="Verdana" panose="020B0604030504040204" pitchFamily="34" charset="0"/>
                        </a:rPr>
                        <a:t> </a:t>
                      </a:r>
                      <a:r>
                        <a:rPr lang="en-US" sz="1600" noProof="0" dirty="0">
                          <a:latin typeface="Verdana" panose="020B0604030504040204" pitchFamily="34" charset="0"/>
                          <a:ea typeface="Verdana" panose="020B0604030504040204" pitchFamily="34" charset="0"/>
                          <a:cs typeface="Verdana" panose="020B0604030504040204" pitchFamily="34" charset="0"/>
                        </a:rPr>
                        <a:t>study the effect of various contaminants on the ECM MTTF of Sn.</a:t>
                      </a:r>
                    </a:p>
                    <a:p>
                      <a:pPr marL="342900" indent="-342900">
                        <a:buFont typeface="+mj-lt"/>
                        <a:buAutoNum type="arabicPeriod"/>
                      </a:pPr>
                      <a:r>
                        <a:rPr lang="en-US" sz="1600" noProof="0" dirty="0">
                          <a:latin typeface="Verdana" panose="020B0604030504040204" pitchFamily="34" charset="0"/>
                          <a:ea typeface="Verdana" panose="020B0604030504040204" pitchFamily="34" charset="0"/>
                          <a:cs typeface="Verdana" panose="020B0604030504040204" pitchFamily="34" charset="0"/>
                        </a:rPr>
                        <a:t>To investigate the ECM mechanism in the presence of contaminants.</a:t>
                      </a:r>
                      <a:endParaRPr lang="en-US" sz="1600" baseline="0" noProof="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mj-lt"/>
                        <a:buAutoNum type="arabicPeriod"/>
                      </a:pPr>
                      <a:r>
                        <a:rPr lang="en-US" sz="1600" baseline="0" noProof="0" dirty="0">
                          <a:latin typeface="Verdana" panose="020B0604030504040204" pitchFamily="34" charset="0"/>
                          <a:ea typeface="Verdana" panose="020B0604030504040204" pitchFamily="34" charset="0"/>
                          <a:cs typeface="Verdana" panose="020B0604030504040204" pitchFamily="34" charset="0"/>
                        </a:rPr>
                        <a:t>To </a:t>
                      </a:r>
                      <a:r>
                        <a:rPr lang="en-US" sz="1600" noProof="0" dirty="0">
                          <a:latin typeface="Verdana" panose="020B0604030504040204" pitchFamily="34" charset="0"/>
                          <a:ea typeface="Verdana" panose="020B0604030504040204" pitchFamily="34" charset="0"/>
                          <a:cs typeface="Verdana" panose="020B0604030504040204" pitchFamily="34" charset="0"/>
                        </a:rPr>
                        <a:t>improve ECM reliability of Sn in electronic interconnections.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Equipment</a:t>
                      </a:r>
                      <a:r>
                        <a:rPr lang="en-US" sz="18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8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a:latin typeface="Verdana" panose="020B0604030504040204" pitchFamily="34" charset="0"/>
                          <a:ea typeface="Verdana" panose="020B0604030504040204" pitchFamily="34" charset="0"/>
                          <a:cs typeface="Verdana" panose="020B0604030504040204" pitchFamily="34" charset="0"/>
                        </a:rPr>
                        <a:t>Semiconductor Characterization System, Field Emission Scanning Electron Microscope (FESEM), Energy-dispersive X-ray spectroscopy (EDX)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Keithley Interactive Test Environment (KITE) software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500" b="1" spc="-50" baseline="0" dirty="0">
                          <a:latin typeface="Verdana" panose="020B0604030504040204" pitchFamily="34" charset="0"/>
                          <a:ea typeface="Verdana" panose="020B0604030504040204" pitchFamily="34" charset="0"/>
                          <a:cs typeface="Verdana" panose="020B0604030504040204" pitchFamily="34" charset="0"/>
                        </a:rPr>
                        <a:t> </a:t>
                      </a:r>
                      <a:r>
                        <a:rPr lang="en-US" sz="16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Prof. Dr. A. S. M. A. Haseeb (Mechanical)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Master of Materials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8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Verdana" panose="020B0604030504040204" pitchFamily="34" charset="0"/>
                          <a:ea typeface="Verdana" panose="020B0604030504040204" pitchFamily="34" charset="0"/>
                          <a:cs typeface="Verdana" panose="020B0604030504040204" pitchFamily="34" charset="0"/>
                        </a:rPr>
                        <a:t>Maximum</a:t>
                      </a:r>
                      <a:r>
                        <a:rPr lang="en-US" sz="1600" baseline="0" noProof="0" dirty="0">
                          <a:latin typeface="Verdana" panose="020B0604030504040204" pitchFamily="34" charset="0"/>
                          <a:ea typeface="Verdana" panose="020B0604030504040204" pitchFamily="34" charset="0"/>
                          <a:cs typeface="Verdana" panose="020B0604030504040204" pitchFamily="34" charset="0"/>
                        </a:rPr>
                        <a:t> 2 consecutive semesters</a:t>
                      </a:r>
                      <a:endParaRPr lang="en-US" sz="16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2681213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C887356-3677-0044-8068-13F889FD4A1A}"/>
              </a:ext>
            </a:extLst>
          </p:cNvPr>
          <p:cNvGraphicFramePr>
            <a:graphicFrameLocks noGrp="1"/>
          </p:cNvGraphicFramePr>
          <p:nvPr>
            <p:extLst>
              <p:ext uri="{D42A27DB-BD31-4B8C-83A1-F6EECF244321}">
                <p14:modId xmlns:p14="http://schemas.microsoft.com/office/powerpoint/2010/main" val="1300535412"/>
              </p:ext>
            </p:extLst>
          </p:nvPr>
        </p:nvGraphicFramePr>
        <p:xfrm>
          <a:off x="319312" y="56431"/>
          <a:ext cx="11538859" cy="6749294"/>
        </p:xfrm>
        <a:graphic>
          <a:graphicData uri="http://schemas.openxmlformats.org/drawingml/2006/table">
            <a:tbl>
              <a:tblPr firstRow="1" bandRow="1">
                <a:tableStyleId>{2D5ABB26-0587-4C30-8999-92F81FD0307C}</a:tableStyleId>
              </a:tblPr>
              <a:tblGrid>
                <a:gridCol w="2888345">
                  <a:extLst>
                    <a:ext uri="{9D8B030D-6E8A-4147-A177-3AD203B41FA5}">
                      <a16:colId xmlns:a16="http://schemas.microsoft.com/office/drawing/2014/main" val="1242669362"/>
                    </a:ext>
                  </a:extLst>
                </a:gridCol>
                <a:gridCol w="8650514">
                  <a:extLst>
                    <a:ext uri="{9D8B030D-6E8A-4147-A177-3AD203B41FA5}">
                      <a16:colId xmlns:a16="http://schemas.microsoft.com/office/drawing/2014/main" val="196570415"/>
                    </a:ext>
                  </a:extLst>
                </a:gridCol>
              </a:tblGrid>
              <a:tr h="659191">
                <a:tc>
                  <a:txBody>
                    <a:bodyPr/>
                    <a:lstStyle/>
                    <a:p>
                      <a:pPr algn="l"/>
                      <a:r>
                        <a:rPr lang="en-US" sz="1600" b="1" noProof="0" dirty="0">
                          <a:latin typeface="Verdana" panose="020B0604030504040204" pitchFamily="34" charset="0"/>
                          <a:ea typeface="Verdana" panose="020B0604030504040204" pitchFamily="34" charset="0"/>
                          <a:cs typeface="Verdana" panose="020B060403050404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b="0" i="0" kern="1200" dirty="0">
                          <a:solidFill>
                            <a:schemeClr val="tx1"/>
                          </a:solidFill>
                          <a:effectLst/>
                          <a:latin typeface="+mn-lt"/>
                          <a:ea typeface="+mn-ea"/>
                          <a:cs typeface="+mn-cs"/>
                        </a:rPr>
                        <a:t>Polyurethane foam scaffold mechanical characterization for biomedical application</a:t>
                      </a:r>
                      <a:endParaRPr lang="en-US" sz="14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8879872"/>
                  </a:ext>
                </a:extLst>
              </a:tr>
              <a:tr h="2436132">
                <a:tc>
                  <a:txBody>
                    <a:bodyPr/>
                    <a:lstStyle/>
                    <a:p>
                      <a:pPr algn="l"/>
                      <a:r>
                        <a:rPr lang="en-US" sz="1600" b="1" noProof="0" dirty="0">
                          <a:latin typeface="Verdana" panose="020B0604030504040204" pitchFamily="34" charset="0"/>
                          <a:ea typeface="Verdana" panose="020B0604030504040204" pitchFamily="34" charset="0"/>
                          <a:cs typeface="Verdana" panose="020B0604030504040204" pitchFamily="34" charset="0"/>
                        </a:rPr>
                        <a:t>Synopsis: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b="0" i="0" kern="1200" dirty="0">
                          <a:solidFill>
                            <a:schemeClr val="tx1"/>
                          </a:solidFill>
                          <a:effectLst/>
                          <a:latin typeface="+mn-lt"/>
                          <a:ea typeface="+mn-ea"/>
                          <a:cs typeface="+mn-cs"/>
                        </a:rPr>
                        <a:t>Polyurethanes are versatile biomaterials explored for various biomedical applications due to their superior biocompatibility and biodegradability properties. Polyurethane mechanical properties are adjustable depending upon the composition and specific ratios of the soft and the hard segments used. Various biomedical applications require specific mechanical properties of the underlying polyurethane scaffolds. Thus, apart from spectroscopic characterization including UV-VIS, FTIR, NMR and MS required for structural elucidation of the polyurethane scaffolds, there is a strong need for the mechanical testing of the polyurethane scaffolds including hardness, Young’s modulus, tensile strength and elongation at rupture of polyurethane scaffolds under different temperature, humidity and strain rate conditions to optimize their mechanical properties for the desired biomedical application. </a:t>
                      </a:r>
                      <a:endParaRPr lang="en-US" sz="1400"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8854623"/>
                  </a:ext>
                </a:extLst>
              </a:tr>
              <a:tr h="1045029">
                <a:tc>
                  <a:txBody>
                    <a:bodyPr/>
                    <a:lstStyle/>
                    <a:p>
                      <a:pPr algn="l"/>
                      <a:r>
                        <a:rPr lang="en-US" sz="1600" b="1" noProof="0" dirty="0">
                          <a:latin typeface="Verdana" panose="020B0604030504040204" pitchFamily="34" charset="0"/>
                          <a:ea typeface="Verdana" panose="020B0604030504040204" pitchFamily="34" charset="0"/>
                          <a:cs typeface="Verdana" panose="020B0604030504040204" pitchFamily="34" charset="0"/>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600" baseline="0" noProof="0" dirty="0">
                          <a:latin typeface="+mn-lt"/>
                          <a:ea typeface="Verdana" panose="020B0604030504040204" pitchFamily="34" charset="0"/>
                          <a:cs typeface="Verdana" panose="020B0604030504040204" pitchFamily="34" charset="0"/>
                        </a:rPr>
                        <a:t>To investigate polyurethane scaffold mechanical properties </a:t>
                      </a:r>
                      <a:r>
                        <a:rPr lang="en-US" sz="1600" b="0" i="0" kern="1200" dirty="0">
                          <a:solidFill>
                            <a:schemeClr val="tx1"/>
                          </a:solidFill>
                          <a:effectLst/>
                          <a:latin typeface="+mn-lt"/>
                          <a:ea typeface="+mn-ea"/>
                          <a:cs typeface="+mn-cs"/>
                        </a:rPr>
                        <a:t>including hardness, Young’s modulus, tensile strength and elongation at rupture.</a:t>
                      </a:r>
                      <a:endParaRPr lang="en-US" sz="1600" noProof="0" dirty="0">
                        <a:latin typeface="+mn-lt"/>
                        <a:ea typeface="Verdana" panose="020B0604030504040204" pitchFamily="34" charset="0"/>
                        <a:cs typeface="Verdana" panose="020B0604030504040204" pitchFamily="34" charset="0"/>
                      </a:endParaRPr>
                    </a:p>
                    <a:p>
                      <a:pPr marL="342900" indent="-342900">
                        <a:buFont typeface="+mj-lt"/>
                        <a:buAutoNum type="arabicPeriod"/>
                      </a:pPr>
                      <a:r>
                        <a:rPr lang="en-US" sz="1600" noProof="0" dirty="0">
                          <a:latin typeface="+mn-lt"/>
                          <a:ea typeface="Verdana" panose="020B0604030504040204" pitchFamily="34" charset="0"/>
                          <a:cs typeface="Verdana" panose="020B0604030504040204" pitchFamily="34" charset="0"/>
                        </a:rPr>
                        <a:t>To</a:t>
                      </a:r>
                      <a:r>
                        <a:rPr lang="en-US" sz="1600" baseline="0" noProof="0" dirty="0">
                          <a:latin typeface="+mn-lt"/>
                          <a:ea typeface="Verdana" panose="020B0604030504040204" pitchFamily="34" charset="0"/>
                          <a:cs typeface="Verdana" panose="020B0604030504040204" pitchFamily="34" charset="0"/>
                        </a:rPr>
                        <a:t> establish relation between polyurethane structure and mechanical properties </a:t>
                      </a:r>
                      <a:r>
                        <a:rPr lang="en-US" sz="1600" b="0" i="0" kern="1200" dirty="0">
                          <a:solidFill>
                            <a:schemeClr val="tx1"/>
                          </a:solidFill>
                          <a:effectLst/>
                          <a:latin typeface="+mn-lt"/>
                          <a:ea typeface="+mn-ea"/>
                          <a:cs typeface="+mn-cs"/>
                        </a:rPr>
                        <a:t>under different temperature, humidity and strain rate condition.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600" noProof="0" dirty="0">
                          <a:latin typeface="+mn-lt"/>
                          <a:ea typeface="Verdana" panose="020B0604030504040204" pitchFamily="34" charset="0"/>
                          <a:cs typeface="Verdana" panose="020B0604030504040204" pitchFamily="34" charset="0"/>
                        </a:rPr>
                        <a:t>To</a:t>
                      </a:r>
                      <a:r>
                        <a:rPr lang="en-US" sz="1600" baseline="0" noProof="0" dirty="0">
                          <a:latin typeface="+mn-lt"/>
                          <a:ea typeface="Verdana" panose="020B0604030504040204" pitchFamily="34" charset="0"/>
                          <a:cs typeface="Verdana" panose="020B0604030504040204" pitchFamily="34" charset="0"/>
                        </a:rPr>
                        <a:t> determine and optimize mechanical properties of the polyurethane scaffolds for the desired biomedical application.</a:t>
                      </a:r>
                      <a:endParaRPr lang="en-US" sz="1600" noProof="0" dirty="0">
                        <a:latin typeface="+mn-lt"/>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2474013"/>
                  </a:ext>
                </a:extLst>
              </a:tr>
              <a:tr h="478971">
                <a:tc>
                  <a:txBody>
                    <a:bodyPr/>
                    <a:lstStyle/>
                    <a:p>
                      <a:pPr algn="l"/>
                      <a:r>
                        <a:rPr lang="en-US" sz="1600" b="1" noProof="0" dirty="0">
                          <a:latin typeface="Verdana" panose="020B0604030504040204" pitchFamily="34" charset="0"/>
                          <a:ea typeface="Verdana" panose="020B0604030504040204" pitchFamily="34" charset="0"/>
                          <a:cs typeface="Verdana" panose="020B0604030504040204" pitchFamily="34" charset="0"/>
                        </a:rPr>
                        <a:t>Equipment</a:t>
                      </a:r>
                      <a:r>
                        <a:rPr lang="en-US" sz="1600" b="1" baseline="0" noProof="0" dirty="0">
                          <a:latin typeface="Verdana" panose="020B0604030504040204" pitchFamily="34" charset="0"/>
                          <a:ea typeface="Verdana" panose="020B0604030504040204" pitchFamily="34" charset="0"/>
                          <a:cs typeface="Verdana" panose="020B0604030504040204" pitchFamily="34" charset="0"/>
                        </a:rPr>
                        <a:t> required:</a:t>
                      </a:r>
                      <a:endParaRPr lang="en-US" sz="1600" b="1" noProof="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mn-lt"/>
                          <a:ea typeface="Verdana" panose="020B0604030504040204" pitchFamily="34" charset="0"/>
                          <a:cs typeface="Verdana" panose="020B0604030504040204" pitchFamily="34" charset="0"/>
                        </a:rPr>
                        <a:t>Universal testing machine/ Nano hardness tester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5234003"/>
                  </a:ext>
                </a:extLst>
              </a:tr>
              <a:tr h="5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noProof="0" dirty="0">
                          <a:latin typeface="Verdana" panose="020B0604030504040204" pitchFamily="34" charset="0"/>
                          <a:ea typeface="Verdana" panose="020B0604030504040204" pitchFamily="34" charset="0"/>
                          <a:cs typeface="Verdana" panose="020B0604030504040204" pitchFamily="34" charset="0"/>
                        </a:rPr>
                        <a:t>Software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mn-lt"/>
                          <a:ea typeface="Verdana" panose="020B0604030504040204" pitchFamily="34" charset="0"/>
                          <a:cs typeface="Verdana" panose="020B0604030504040204" pitchFamily="34" charset="0"/>
                        </a:rPr>
                        <a:t>OriginPro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334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spc="-50" baseline="0" dirty="0">
                          <a:latin typeface="Verdana" panose="020B0604030504040204" pitchFamily="34" charset="0"/>
                          <a:ea typeface="Verdana" panose="020B0604030504040204" pitchFamily="34" charset="0"/>
                          <a:cs typeface="Verdana" panose="020B0604030504040204" pitchFamily="34" charset="0"/>
                        </a:rPr>
                        <a:t>Supervisor</a:t>
                      </a:r>
                      <a:r>
                        <a:rPr lang="en-US" sz="400" b="1" spc="-50" baseline="0" dirty="0">
                          <a:latin typeface="Verdana" panose="020B0604030504040204" pitchFamily="34" charset="0"/>
                          <a:ea typeface="Verdana" panose="020B0604030504040204" pitchFamily="34" charset="0"/>
                          <a:cs typeface="Verdana" panose="020B0604030504040204" pitchFamily="34" charset="0"/>
                        </a:rPr>
                        <a:t> </a:t>
                      </a:r>
                      <a:r>
                        <a:rPr lang="en-US" sz="1400" b="1" spc="-50" baseline="0" dirty="0">
                          <a:latin typeface="Verdana" panose="020B0604030504040204" pitchFamily="34" charset="0"/>
                          <a:ea typeface="Verdana" panose="020B0604030504040204" pitchFamily="34" charset="0"/>
                          <a:cs typeface="Verdana" panose="020B0604030504040204" pitchFamily="34" charset="0"/>
                        </a:rPr>
                        <a:t>(Department):</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mn-lt"/>
                          <a:ea typeface="Verdana" panose="020B0604030504040204" pitchFamily="34" charset="0"/>
                          <a:cs typeface="Verdana" panose="020B0604030504040204" pitchFamily="34" charset="0"/>
                        </a:rPr>
                        <a:t>Prof. A. S. M. A. Haseeb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40253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noProof="0" dirty="0">
                          <a:latin typeface="Verdana" panose="020B0604030504040204" pitchFamily="34" charset="0"/>
                          <a:ea typeface="Verdana" panose="020B0604030504040204" pitchFamily="34" charset="0"/>
                          <a:cs typeface="Verdana" panose="020B0604030504040204" pitchFamily="34" charset="0"/>
                        </a:rPr>
                        <a:t>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mn-lt"/>
                          <a:ea typeface="Verdana" panose="020B0604030504040204" pitchFamily="34" charset="0"/>
                          <a:cs typeface="Verdana" panose="020B0604030504040204" pitchFamily="34" charset="0"/>
                        </a:rPr>
                        <a:t>Master of mechanical/materials Engineering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4617686"/>
                  </a:ext>
                </a:extLst>
              </a:tr>
              <a:tr h="370840">
                <a:tc>
                  <a:txBody>
                    <a:bodyPr/>
                    <a:lstStyle/>
                    <a:p>
                      <a:pPr algn="l"/>
                      <a:r>
                        <a:rPr lang="en-US" sz="1600" b="1" noProof="0" dirty="0">
                          <a:latin typeface="Verdana" panose="020B0604030504040204" pitchFamily="34" charset="0"/>
                          <a:ea typeface="Verdana" panose="020B0604030504040204" pitchFamily="34" charset="0"/>
                          <a:cs typeface="Verdana" panose="020B0604030504040204" pitchFamily="34" charset="0"/>
                        </a:rPr>
                        <a:t>Duration: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600" noProof="0" dirty="0">
                          <a:latin typeface="+mn-lt"/>
                          <a:ea typeface="Verdana" panose="020B0604030504040204" pitchFamily="34" charset="0"/>
                          <a:cs typeface="Verdana" panose="020B0604030504040204" pitchFamily="34" charset="0"/>
                        </a:rPr>
                        <a:t>Maximum</a:t>
                      </a:r>
                      <a:r>
                        <a:rPr lang="en-US" sz="1600" baseline="0" noProof="0" dirty="0">
                          <a:latin typeface="+mn-lt"/>
                          <a:ea typeface="Verdana" panose="020B0604030504040204" pitchFamily="34" charset="0"/>
                          <a:cs typeface="Verdana" panose="020B0604030504040204" pitchFamily="34" charset="0"/>
                        </a:rPr>
                        <a:t> 2 consecutive semesters</a:t>
                      </a:r>
                      <a:endParaRPr lang="en-US" sz="1600" noProof="0" dirty="0">
                        <a:latin typeface="+mn-lt"/>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857721"/>
                  </a:ext>
                </a:extLst>
              </a:tr>
            </a:tbl>
          </a:graphicData>
        </a:graphic>
      </p:graphicFrame>
    </p:spTree>
    <p:extLst>
      <p:ext uri="{BB962C8B-B14F-4D97-AF65-F5344CB8AC3E}">
        <p14:creationId xmlns:p14="http://schemas.microsoft.com/office/powerpoint/2010/main" val="2740058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1455</Words>
  <Application>Microsoft Office PowerPoint</Application>
  <PresentationFormat>Widescreen</PresentationFormat>
  <Paragraphs>91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MAZNAH BINTI MOHAMMAD ZIN</cp:lastModifiedBy>
  <cp:revision>26</cp:revision>
  <dcterms:created xsi:type="dcterms:W3CDTF">2018-01-03T06:54:22Z</dcterms:created>
  <dcterms:modified xsi:type="dcterms:W3CDTF">2021-04-01T01:34:28Z</dcterms:modified>
</cp:coreProperties>
</file>